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08" r:id="rId1"/>
  </p:sldMasterIdLst>
  <p:sldIdLst>
    <p:sldId id="257" r:id="rId2"/>
    <p:sldId id="267" r:id="rId3"/>
    <p:sldId id="258" r:id="rId4"/>
    <p:sldId id="259" r:id="rId5"/>
    <p:sldId id="260" r:id="rId6"/>
    <p:sldId id="261" r:id="rId7"/>
    <p:sldId id="262" r:id="rId8"/>
    <p:sldId id="263" r:id="rId9"/>
    <p:sldId id="264" r:id="rId10"/>
    <p:sldId id="265" r:id="rId11"/>
    <p:sldId id="266" r:id="rId12"/>
    <p:sldId id="268" r:id="rId13"/>
    <p:sldId id="270" r:id="rId14"/>
    <p:sldId id="269" r:id="rId15"/>
    <p:sldId id="271"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en-US"/>
              <a:t>Click to edit Master title style</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31F6EB28-7C3A-482E-9F01-F5B3C9C3512C}" type="datetime1">
              <a:rPr lang="en-US" smtClean="0"/>
              <a:t>3/14/2023</a:t>
            </a:fld>
            <a:endParaRPr lang="en-US"/>
          </a:p>
        </p:txBody>
      </p:sp>
      <p:sp>
        <p:nvSpPr>
          <p:cNvPr id="5" name="Footer Placeholder 4"/>
          <p:cNvSpPr>
            <a:spLocks noGrp="1"/>
          </p:cNvSpPr>
          <p:nvPr>
            <p:ph type="ftr" sz="quarter" idx="11"/>
          </p:nvPr>
        </p:nvSpPr>
        <p:spPr>
          <a:xfrm>
            <a:off x="2416500" y="329307"/>
            <a:ext cx="4973915" cy="309201"/>
          </a:xfrm>
        </p:spPr>
        <p:txBody>
          <a:bodyPr/>
          <a:lstStyle/>
          <a:p>
            <a:endParaRPr lang="en-US"/>
          </a:p>
        </p:txBody>
      </p:sp>
      <p:sp>
        <p:nvSpPr>
          <p:cNvPr id="6" name="Slide Number Placeholder 5"/>
          <p:cNvSpPr>
            <a:spLocks noGrp="1"/>
          </p:cNvSpPr>
          <p:nvPr>
            <p:ph type="sldNum" sz="quarter" idx="12"/>
          </p:nvPr>
        </p:nvSpPr>
        <p:spPr>
          <a:xfrm>
            <a:off x="1437664" y="798973"/>
            <a:ext cx="811019" cy="503578"/>
          </a:xfrm>
        </p:spPr>
        <p:txBody>
          <a:bodyPr/>
          <a:lstStyle/>
          <a:p>
            <a:fld id="{72795863-2509-495E-A4D3-2D1EB08AA326}" type="slidenum">
              <a:rPr lang="en-US" smtClean="0"/>
              <a:t>‹#›</a:t>
            </a:fld>
            <a:endParaRPr lang="en-US"/>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736483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FA1417C-CA97-4532-9D04-41AF4EE017FA}" type="datetime1">
              <a:rPr lang="en-US" smtClean="0"/>
              <a:t>3/14/2023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2795863-2509-495E-A4D3-2D1EB08AA326}" type="slidenum">
              <a:rPr lang="en-US" smtClean="0"/>
              <a:t>‹#›</a:t>
            </a:fld>
            <a:endParaRPr lang="en-US"/>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1651051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DCB9166-FED1-4F98-BF9A-6BAE620783C7}" type="datetime1">
              <a:rPr lang="en-US" smtClean="0"/>
              <a:t>3/14/2023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2795863-2509-495E-A4D3-2D1EB08AA326}" type="slidenum">
              <a:rPr lang="en-US" smtClean="0"/>
              <a:t>‹#›</a:t>
            </a:fld>
            <a:endParaRPr lang="en-US"/>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7435769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F5FB94A-2270-4514-AFC7-58285840288B}" type="datetime1">
              <a:rPr lang="en-US" smtClean="0"/>
              <a:t>3/14/2023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2795863-2509-495E-A4D3-2D1EB08AA326}" type="slidenum">
              <a:rPr lang="en-US" smtClean="0"/>
              <a:t>‹#›</a:t>
            </a:fld>
            <a:endParaRPr lang="en-US"/>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5219532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en-US"/>
              <a:t>Click to edit Master title style</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39B5FFD-77DD-4A26-8FB4-BEF7FEAE09A4}" type="datetime1">
              <a:rPr lang="en-US" smtClean="0"/>
              <a:t>3/14/2023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2795863-2509-495E-A4D3-2D1EB08AA326}" type="slidenum">
              <a:rPr lang="en-US" smtClean="0"/>
              <a:t>‹#›</a:t>
            </a:fld>
            <a:endParaRPr lang="en-US"/>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6816998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8D350ED-5A6F-4EEF-8F9D-1EE013715878}" type="datetime1">
              <a:rPr lang="en-US" smtClean="0"/>
              <a:t>3/14/2023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2795863-2509-495E-A4D3-2D1EB08AA326}" type="slidenum">
              <a:rPr lang="en-US" smtClean="0"/>
              <a:t>‹#›</a:t>
            </a:fld>
            <a:endParaRPr lang="en-US"/>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1116824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en-US"/>
              <a:t>Click to edit Master title style</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447191" y="2824269"/>
            <a:ext cx="4645152" cy="26444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412362" y="2821491"/>
            <a:ext cx="4645152" cy="263737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6B61459-54E3-436A-9594-D0DBFCDD67C8}" type="datetime1">
              <a:rPr lang="en-US" smtClean="0"/>
              <a:t>3/14/2023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2795863-2509-495E-A4D3-2D1EB08AA326}" type="slidenum">
              <a:rPr lang="en-US" smtClean="0"/>
              <a:t>‹#›</a:t>
            </a:fld>
            <a:endParaRPr lang="en-US"/>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9615009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DCB5A796-0741-41D1-B56A-6D1921F76EB2}" type="datetime1">
              <a:rPr lang="en-US" smtClean="0"/>
              <a:t>3/14/2023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2795863-2509-495E-A4D3-2D1EB08AA326}" type="slidenum">
              <a:rPr lang="en-US" smtClean="0"/>
              <a:t>‹#›</a:t>
            </a:fld>
            <a:endParaRPr lang="en-US"/>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5614211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43509AE-9055-4E20-A327-B63B67366A64}" type="datetime1">
              <a:rPr lang="en-US" smtClean="0"/>
              <a:t>3/14/2023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2795863-2509-495E-A4D3-2D1EB08AA326}" type="slidenum">
              <a:rPr lang="en-US" smtClean="0"/>
              <a:t>‹#›</a:t>
            </a:fld>
            <a:endParaRPr lang="en-US"/>
          </a:p>
        </p:txBody>
      </p:sp>
    </p:spTree>
    <p:extLst>
      <p:ext uri="{BB962C8B-B14F-4D97-AF65-F5344CB8AC3E}">
        <p14:creationId xmlns:p14="http://schemas.microsoft.com/office/powerpoint/2010/main" val="24195712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en-US"/>
              <a:t>Click to edit Master title style</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67E26C2-068F-4130-A6AD-066D8F3A2A62}" type="datetime1">
              <a:rPr lang="en-US" smtClean="0"/>
              <a:t>3/14/2023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2795863-2509-495E-A4D3-2D1EB08AA326}" type="slidenum">
              <a:rPr lang="en-US" smtClean="0"/>
              <a:t>‹#›</a:t>
            </a:fld>
            <a:endParaRPr lang="en-US"/>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261420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9337989A-33FB-4B27-85CB-0C99726C874C}" type="datetime1">
              <a:rPr lang="en-US" smtClean="0"/>
              <a:t>3/14/2023</a:t>
            </a:fld>
            <a:endParaRPr lang="en-US"/>
          </a:p>
        </p:txBody>
      </p:sp>
      <p:sp>
        <p:nvSpPr>
          <p:cNvPr id="6" name="Footer Placeholder 5"/>
          <p:cNvSpPr>
            <a:spLocks noGrp="1"/>
          </p:cNvSpPr>
          <p:nvPr>
            <p:ph type="ftr" sz="quarter" idx="11"/>
          </p:nvPr>
        </p:nvSpPr>
        <p:spPr>
          <a:xfrm>
            <a:off x="1447382" y="318640"/>
            <a:ext cx="5541004" cy="320931"/>
          </a:xfrm>
        </p:spPr>
        <p:txBody>
          <a:bodyPr/>
          <a:lstStyle/>
          <a:p>
            <a:endParaRPr lang="en-US"/>
          </a:p>
        </p:txBody>
      </p:sp>
      <p:sp>
        <p:nvSpPr>
          <p:cNvPr id="7" name="Slide Number Placeholder 6"/>
          <p:cNvSpPr>
            <a:spLocks noGrp="1"/>
          </p:cNvSpPr>
          <p:nvPr>
            <p:ph type="sldNum" sz="quarter" idx="12"/>
          </p:nvPr>
        </p:nvSpPr>
        <p:spPr/>
        <p:txBody>
          <a:bodyPr/>
          <a:lstStyle/>
          <a:p>
            <a:fld id="{72795863-2509-495E-A4D3-2D1EB08AA326}" type="slidenum">
              <a:rPr lang="en-US" smtClean="0"/>
              <a:t>‹#›</a:t>
            </a:fld>
            <a:endParaRPr lang="en-US"/>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9964952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3124E6C2-0152-43DE-B61F-2E64A258D51C}" type="datetimeFigureOut">
              <a:rPr lang="en-US" smtClean="0"/>
              <a:t>3/14/2023</a:t>
            </a:fld>
            <a:endParaRPr lang="en-US"/>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C56A3977-A705-44B1-85DE-8E786BE93668}" type="slidenum">
              <a:rPr lang="en-US" smtClean="0"/>
              <a:t>‹#›</a:t>
            </a:fld>
            <a:endParaRPr lang="en-US"/>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71130469"/>
      </p:ext>
    </p:extLst>
  </p:cSld>
  <p:clrMap bg1="lt1" tx1="dk1" bg2="lt2" tx2="dk2" accent1="accent1" accent2="accent2" accent3="accent3" accent4="accent4" accent5="accent5" accent6="accent6" hlink="hlink" folHlink="folHlink"/>
  <p:sldLayoutIdLst>
    <p:sldLayoutId id="2147483809" r:id="rId1"/>
    <p:sldLayoutId id="2147483810" r:id="rId2"/>
    <p:sldLayoutId id="2147483811" r:id="rId3"/>
    <p:sldLayoutId id="2147483812" r:id="rId4"/>
    <p:sldLayoutId id="2147483813" r:id="rId5"/>
    <p:sldLayoutId id="2147483814" r:id="rId6"/>
    <p:sldLayoutId id="2147483815" r:id="rId7"/>
    <p:sldLayoutId id="2147483816" r:id="rId8"/>
    <p:sldLayoutId id="2147483817" r:id="rId9"/>
    <p:sldLayoutId id="2147483818" r:id="rId10"/>
    <p:sldLayoutId id="2147483819"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872343" y="381001"/>
            <a:ext cx="9985828" cy="52322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800" b="0" i="0" u="none" strike="noStrike" kern="1200" cap="none" spc="0" normalizeH="0" baseline="0" noProof="0" dirty="0">
                <a:ln>
                  <a:noFill/>
                </a:ln>
                <a:solidFill>
                  <a:prstClr val="black"/>
                </a:solidFill>
                <a:effectLst/>
                <a:uLnTx/>
                <a:uFillTx/>
                <a:latin typeface="Book Antiqua" panose="02040602050305030304" pitchFamily="18" charset="0"/>
                <a:ea typeface="+mn-ea"/>
                <a:cs typeface="+mn-cs"/>
              </a:rPr>
              <a:t>RUNGTA COLLEGE OF DENTAL SCIENCES &amp; RESEARCH </a:t>
            </a:r>
          </a:p>
        </p:txBody>
      </p:sp>
      <p:sp>
        <p:nvSpPr>
          <p:cNvPr id="4" name="TextBox 3"/>
          <p:cNvSpPr txBox="1"/>
          <p:nvPr/>
        </p:nvSpPr>
        <p:spPr>
          <a:xfrm>
            <a:off x="145141" y="2467428"/>
            <a:ext cx="8980197" cy="95410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800" b="0" i="0" u="none" strike="noStrike" kern="1200" cap="none" spc="0" normalizeH="0" baseline="0" noProof="0" dirty="0">
                <a:ln>
                  <a:noFill/>
                </a:ln>
                <a:solidFill>
                  <a:prstClr val="black"/>
                </a:solidFill>
                <a:effectLst/>
                <a:uLnTx/>
                <a:uFillTx/>
                <a:latin typeface="Book Antiqua" panose="02040602050305030304" pitchFamily="18" charset="0"/>
                <a:ea typeface="+mn-ea"/>
                <a:cs typeface="+mn-cs"/>
              </a:rPr>
              <a:t>TITLE OF THE TOPIC- RECENT CAVITY MODIFICATIONS OF AMALGAM RESTORATION </a:t>
            </a:r>
          </a:p>
        </p:txBody>
      </p:sp>
      <p:sp>
        <p:nvSpPr>
          <p:cNvPr id="6" name="TextBox 5"/>
          <p:cNvSpPr txBox="1"/>
          <p:nvPr/>
        </p:nvSpPr>
        <p:spPr>
          <a:xfrm>
            <a:off x="268514" y="5229808"/>
            <a:ext cx="11393714" cy="954107"/>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0" i="0" u="none" strike="noStrike" kern="1200" cap="none" spc="0" normalizeH="0" baseline="0" noProof="0" dirty="0">
                <a:ln>
                  <a:noFill/>
                </a:ln>
                <a:solidFill>
                  <a:prstClr val="black"/>
                </a:solidFill>
                <a:effectLst/>
                <a:uLnTx/>
                <a:uFillTx/>
                <a:latin typeface="Book Antiqua" panose="02040602050305030304" pitchFamily="18" charset="0"/>
                <a:ea typeface="+mn-ea"/>
                <a:cs typeface="+mn-cs"/>
              </a:rPr>
              <a:t>DEPARTMENT OF – CONSERVATIVE DENTISTRY AND ENDODONTICS </a:t>
            </a:r>
          </a:p>
        </p:txBody>
      </p:sp>
      <p:pic>
        <p:nvPicPr>
          <p:cNvPr id="7" name="Picture 6"/>
          <p:cNvPicPr>
            <a:picLocks noChangeAspect="1"/>
          </p:cNvPicPr>
          <p:nvPr/>
        </p:nvPicPr>
        <p:blipFill rotWithShape="1">
          <a:blip r:embed="rId2">
            <a:extLst>
              <a:ext uri="{28A0092B-C50C-407E-A947-70E740481C1C}">
                <a14:useLocalDpi xmlns:a14="http://schemas.microsoft.com/office/drawing/2010/main" val="0"/>
              </a:ext>
            </a:extLst>
          </a:blip>
          <a:srcRect l="15781" r="15781"/>
          <a:stretch/>
        </p:blipFill>
        <p:spPr>
          <a:xfrm>
            <a:off x="0" y="-14515"/>
            <a:ext cx="1857828" cy="2114550"/>
          </a:xfrm>
          <a:prstGeom prst="rect">
            <a:avLst/>
          </a:prstGeom>
        </p:spPr>
      </p:pic>
      <p:sp>
        <p:nvSpPr>
          <p:cNvPr id="2" name="Slide Number Placeholder 1"/>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2795863-2509-495E-A4D3-2D1EB08AA326}"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US"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30744037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xmlns="" id="{E48EAFEF-1E4B-6191-4C7A-42F4CD110E21}"/>
              </a:ext>
            </a:extLst>
          </p:cNvPr>
          <p:cNvPicPr>
            <a:picLocks noChangeAspect="1"/>
          </p:cNvPicPr>
          <p:nvPr/>
        </p:nvPicPr>
        <p:blipFill>
          <a:blip r:embed="rId2"/>
          <a:stretch>
            <a:fillRect/>
          </a:stretch>
        </p:blipFill>
        <p:spPr>
          <a:xfrm>
            <a:off x="792143" y="925569"/>
            <a:ext cx="6334293" cy="640135"/>
          </a:xfrm>
          <a:prstGeom prst="rect">
            <a:avLst/>
          </a:prstGeom>
        </p:spPr>
      </p:pic>
      <p:sp>
        <p:nvSpPr>
          <p:cNvPr id="5" name="TextBox 4">
            <a:extLst>
              <a:ext uri="{FF2B5EF4-FFF2-40B4-BE49-F238E27FC236}">
                <a16:creationId xmlns:a16="http://schemas.microsoft.com/office/drawing/2014/main" xmlns="" id="{253EBD54-58E1-BFFF-178E-2B9D8047A08F}"/>
              </a:ext>
            </a:extLst>
          </p:cNvPr>
          <p:cNvSpPr txBox="1"/>
          <p:nvPr/>
        </p:nvSpPr>
        <p:spPr>
          <a:xfrm>
            <a:off x="1698170" y="2043318"/>
            <a:ext cx="7268547" cy="3046988"/>
          </a:xfrm>
          <a:prstGeom prst="rect">
            <a:avLst/>
          </a:prstGeom>
          <a:noFill/>
        </p:spPr>
        <p:txBody>
          <a:bodyPr wrap="square">
            <a:spAutoFit/>
          </a:bodyPr>
          <a:lstStyle/>
          <a:p>
            <a:pPr marL="285750" indent="-285750">
              <a:buFont typeface="Arial" panose="020B0604020202020204" pitchFamily="34" charset="0"/>
              <a:buChar char="•"/>
            </a:pPr>
            <a:r>
              <a:rPr lang="en-US" sz="2400" dirty="0"/>
              <a:t>The facial and lingual walls of the proximal box must be extended more so that the entire rest seat can be prepared in the amalgam without encroaching on the occlusal margins.</a:t>
            </a:r>
          </a:p>
          <a:p>
            <a:pPr marL="285750" indent="-285750">
              <a:buFont typeface="Arial" panose="020B0604020202020204" pitchFamily="34" charset="0"/>
              <a:buChar char="•"/>
            </a:pPr>
            <a:endParaRPr lang="en-US" sz="2400" dirty="0"/>
          </a:p>
          <a:p>
            <a:pPr marL="285750" indent="-285750">
              <a:buFont typeface="Arial" panose="020B0604020202020204" pitchFamily="34" charset="0"/>
              <a:buChar char="•"/>
            </a:pPr>
            <a:r>
              <a:rPr lang="en-US" sz="2400" dirty="0"/>
              <a:t>The pulpal floor is </a:t>
            </a:r>
            <a:r>
              <a:rPr lang="en-US" sz="2400" dirty="0" err="1"/>
              <a:t>deepend</a:t>
            </a:r>
            <a:r>
              <a:rPr lang="en-US" sz="2400" dirty="0"/>
              <a:t> an extra 0.5 mm apical to the region of the rest seat so as to provide an adequate thickness of amalgam.</a:t>
            </a:r>
          </a:p>
        </p:txBody>
      </p:sp>
    </p:spTree>
    <p:extLst>
      <p:ext uri="{BB962C8B-B14F-4D97-AF65-F5344CB8AC3E}">
        <p14:creationId xmlns:p14="http://schemas.microsoft.com/office/powerpoint/2010/main" val="385593345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xmlns="" id="{587B8CA4-AB51-DC61-BCD4-89F794D1BC5D}"/>
              </a:ext>
            </a:extLst>
          </p:cNvPr>
          <p:cNvPicPr>
            <a:picLocks noChangeAspect="1"/>
          </p:cNvPicPr>
          <p:nvPr/>
        </p:nvPicPr>
        <p:blipFill>
          <a:blip r:embed="rId2"/>
          <a:stretch>
            <a:fillRect/>
          </a:stretch>
        </p:blipFill>
        <p:spPr>
          <a:xfrm>
            <a:off x="1498751" y="1140173"/>
            <a:ext cx="2719052" cy="640135"/>
          </a:xfrm>
          <a:prstGeom prst="rect">
            <a:avLst/>
          </a:prstGeom>
        </p:spPr>
      </p:pic>
      <p:sp>
        <p:nvSpPr>
          <p:cNvPr id="5" name="TextBox 4">
            <a:extLst>
              <a:ext uri="{FF2B5EF4-FFF2-40B4-BE49-F238E27FC236}">
                <a16:creationId xmlns:a16="http://schemas.microsoft.com/office/drawing/2014/main" xmlns="" id="{BE54F8F2-2236-E856-8180-8BCDDAEB82FC}"/>
              </a:ext>
            </a:extLst>
          </p:cNvPr>
          <p:cNvSpPr txBox="1"/>
          <p:nvPr/>
        </p:nvSpPr>
        <p:spPr>
          <a:xfrm>
            <a:off x="2472612" y="1923480"/>
            <a:ext cx="7651102" cy="4154984"/>
          </a:xfrm>
          <a:prstGeom prst="rect">
            <a:avLst/>
          </a:prstGeom>
          <a:noFill/>
        </p:spPr>
        <p:txBody>
          <a:bodyPr wrap="square">
            <a:spAutoFit/>
          </a:bodyPr>
          <a:lstStyle/>
          <a:p>
            <a:pPr marL="285750" indent="-285750">
              <a:buFont typeface="Arial" panose="020B0604020202020204" pitchFamily="34" charset="0"/>
              <a:buChar char="•"/>
            </a:pPr>
            <a:r>
              <a:rPr lang="en-US" sz="2400" dirty="0"/>
              <a:t>It is indicated where there are extensive caries underneath the cusps and </a:t>
            </a:r>
            <a:r>
              <a:rPr lang="en-US" sz="2400" dirty="0" err="1"/>
              <a:t>facio</a:t>
            </a:r>
            <a:r>
              <a:rPr lang="en-US" sz="2400" dirty="0"/>
              <a:t>-lingual extensions of the occlusal preparation is more than 2/3rd the distance between the facial and lingual cusp tips.</a:t>
            </a:r>
          </a:p>
          <a:p>
            <a:pPr marL="285750" indent="-285750">
              <a:buFont typeface="Arial" panose="020B0604020202020204" pitchFamily="34" charset="0"/>
              <a:buChar char="•"/>
            </a:pPr>
            <a:endParaRPr lang="en-US" sz="2400" dirty="0"/>
          </a:p>
          <a:p>
            <a:pPr marL="285750" indent="-285750">
              <a:buFont typeface="Arial" panose="020B0604020202020204" pitchFamily="34" charset="0"/>
              <a:buChar char="•"/>
            </a:pPr>
            <a:r>
              <a:rPr lang="en-US" sz="2400" dirty="0"/>
              <a:t> For cusp capping 1.5 to 2 mm of cusp reduction is necessary .</a:t>
            </a:r>
          </a:p>
          <a:p>
            <a:pPr marL="285750" indent="-285750">
              <a:buFont typeface="Arial" panose="020B0604020202020204" pitchFamily="34" charset="0"/>
              <a:buChar char="•"/>
            </a:pPr>
            <a:endParaRPr lang="en-US" sz="2400" dirty="0"/>
          </a:p>
          <a:p>
            <a:pPr marL="285750" indent="-285750">
              <a:buFont typeface="Arial" panose="020B0604020202020204" pitchFamily="34" charset="0"/>
              <a:buChar char="•"/>
            </a:pPr>
            <a:r>
              <a:rPr lang="en-US" sz="2400" dirty="0"/>
              <a:t> The reduced cusps must meet the adjacent unreduced cusp at 90 degree </a:t>
            </a:r>
            <a:r>
              <a:rPr lang="en-US" sz="2400" dirty="0" err="1"/>
              <a:t>cavosurface</a:t>
            </a:r>
            <a:r>
              <a:rPr lang="en-US" sz="2400" dirty="0"/>
              <a:t> angle to provide both adequate edge strength of amalgam. </a:t>
            </a:r>
          </a:p>
        </p:txBody>
      </p:sp>
    </p:spTree>
    <p:extLst>
      <p:ext uri="{BB962C8B-B14F-4D97-AF65-F5344CB8AC3E}">
        <p14:creationId xmlns:p14="http://schemas.microsoft.com/office/powerpoint/2010/main" val="52369723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06400" y="277813"/>
            <a:ext cx="11393714" cy="1463901"/>
          </a:xfrm>
        </p:spPr>
        <p:txBody>
          <a:bodyPr>
            <a:normAutofit/>
          </a:bodyPr>
          <a:lstStyle/>
          <a:p>
            <a:r>
              <a:rPr lang="en-US" sz="3600" b="1" dirty="0">
                <a:solidFill>
                  <a:schemeClr val="tx1"/>
                </a:solidFill>
                <a:effectLst/>
                <a:latin typeface="Times New Roman" panose="02020603050405020304" pitchFamily="18" charset="0"/>
                <a:cs typeface="Times New Roman" panose="02020603050405020304" pitchFamily="18" charset="0"/>
              </a:rPr>
              <a:t>TAKE HOME MESSEGE/ FOR THE TOPIC COVERED (SUMMARY)  </a:t>
            </a:r>
            <a:endParaRPr lang="en-US" sz="3600" b="1" dirty="0">
              <a:effectLst/>
              <a:latin typeface="Times New Roman" panose="02020603050405020304" pitchFamily="18" charset="0"/>
              <a:cs typeface="Times New Roman" panose="02020603050405020304" pitchFamily="18" charset="0"/>
            </a:endParaRPr>
          </a:p>
        </p:txBody>
      </p:sp>
      <p:sp>
        <p:nvSpPr>
          <p:cNvPr id="2" name="Slide Number Placeholder 1"/>
          <p:cNvSpPr>
            <a:spLocks noGrp="1"/>
          </p:cNvSpPr>
          <p:nvPr>
            <p:ph type="sldNum" sz="quarter" idx="12"/>
          </p:nvPr>
        </p:nvSpPr>
        <p:spPr/>
        <p:txBody>
          <a:bodyPr/>
          <a:lstStyle/>
          <a:p>
            <a:fld id="{72795863-2509-495E-A4D3-2D1EB08AA326}" type="slidenum">
              <a:rPr lang="en-US" smtClean="0"/>
              <a:t>12</a:t>
            </a:fld>
            <a:endParaRPr lang="en-US"/>
          </a:p>
        </p:txBody>
      </p:sp>
      <p:sp>
        <p:nvSpPr>
          <p:cNvPr id="4" name="TextBox 3">
            <a:extLst>
              <a:ext uri="{FF2B5EF4-FFF2-40B4-BE49-F238E27FC236}">
                <a16:creationId xmlns:a16="http://schemas.microsoft.com/office/drawing/2014/main" xmlns="" id="{6A2A0343-40CB-E9D0-BA0A-2CF633B331E4}"/>
              </a:ext>
            </a:extLst>
          </p:cNvPr>
          <p:cNvSpPr txBox="1"/>
          <p:nvPr/>
        </p:nvSpPr>
        <p:spPr>
          <a:xfrm>
            <a:off x="1576873" y="1808022"/>
            <a:ext cx="8537510" cy="4154984"/>
          </a:xfrm>
          <a:prstGeom prst="rect">
            <a:avLst/>
          </a:prstGeom>
          <a:noFill/>
        </p:spPr>
        <p:txBody>
          <a:bodyPr wrap="square">
            <a:spAutoFit/>
          </a:bodyPr>
          <a:lstStyle/>
          <a:p>
            <a:r>
              <a:rPr lang="en-US" sz="2400" dirty="0"/>
              <a:t>Several modifications have been proposed for in class II cavity design for amalgam restorations . These modifications are changes from the classic preparation design . They are indicated for those situations which are not ideal. Modifications are based on following factors: </a:t>
            </a:r>
          </a:p>
          <a:p>
            <a:r>
              <a:rPr lang="en-US" sz="2400" dirty="0"/>
              <a:t>1.	Extent of caries</a:t>
            </a:r>
          </a:p>
          <a:p>
            <a:r>
              <a:rPr lang="en-US" sz="2400" dirty="0"/>
              <a:t>2.	Location of proximal caries and relationship of adjoining teeth </a:t>
            </a:r>
          </a:p>
          <a:p>
            <a:r>
              <a:rPr lang="en-US" sz="2400" dirty="0"/>
              <a:t>3.	Esthetic considerations </a:t>
            </a:r>
          </a:p>
          <a:p>
            <a:r>
              <a:rPr lang="en-US" sz="2400" dirty="0"/>
              <a:t>4.	Involvement of several surfaces on the same tooth</a:t>
            </a:r>
          </a:p>
          <a:p>
            <a:r>
              <a:rPr lang="en-US" sz="2400" dirty="0"/>
              <a:t>5.	Prosthetic considerations </a:t>
            </a:r>
          </a:p>
        </p:txBody>
      </p:sp>
    </p:spTree>
    <p:extLst>
      <p:ext uri="{BB962C8B-B14F-4D97-AF65-F5344CB8AC3E}">
        <p14:creationId xmlns:p14="http://schemas.microsoft.com/office/powerpoint/2010/main" val="55692333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a:spLocks noGrp="1"/>
          </p:cNvSpPr>
          <p:nvPr>
            <p:ph type="title"/>
          </p:nvPr>
        </p:nvSpPr>
        <p:spPr>
          <a:xfrm>
            <a:off x="838200" y="232229"/>
            <a:ext cx="10515600" cy="1458459"/>
          </a:xfrm>
        </p:spPr>
        <p:txBody>
          <a:bodyPr/>
          <a:lstStyle/>
          <a:p>
            <a:r>
              <a:rPr lang="en-US" dirty="0">
                <a:latin typeface="Times New Roman" panose="02020603050405020304" pitchFamily="18" charset="0"/>
                <a:cs typeface="Times New Roman" panose="02020603050405020304" pitchFamily="18" charset="0"/>
              </a:rPr>
              <a:t>Question &amp; Answer Session</a:t>
            </a:r>
            <a:endParaRPr lang="en-US" sz="2400" dirty="0"/>
          </a:p>
        </p:txBody>
      </p:sp>
      <p:sp>
        <p:nvSpPr>
          <p:cNvPr id="2" name="Slide Number Placeholder 1"/>
          <p:cNvSpPr>
            <a:spLocks noGrp="1"/>
          </p:cNvSpPr>
          <p:nvPr>
            <p:ph type="sldNum" sz="quarter" idx="12"/>
          </p:nvPr>
        </p:nvSpPr>
        <p:spPr/>
        <p:txBody>
          <a:bodyPr/>
          <a:lstStyle/>
          <a:p>
            <a:fld id="{72795863-2509-495E-A4D3-2D1EB08AA326}" type="slidenum">
              <a:rPr lang="en-US" smtClean="0"/>
              <a:t>13</a:t>
            </a:fld>
            <a:endParaRPr lang="en-US"/>
          </a:p>
        </p:txBody>
      </p:sp>
      <p:sp>
        <p:nvSpPr>
          <p:cNvPr id="4" name="TextBox 3"/>
          <p:cNvSpPr txBox="1"/>
          <p:nvPr/>
        </p:nvSpPr>
        <p:spPr>
          <a:xfrm>
            <a:off x="1204685" y="2902857"/>
            <a:ext cx="9231085" cy="1569660"/>
          </a:xfrm>
          <a:prstGeom prst="rect">
            <a:avLst/>
          </a:prstGeom>
          <a:noFill/>
        </p:spPr>
        <p:txBody>
          <a:bodyPr wrap="square" rtlCol="0">
            <a:spAutoFit/>
          </a:bodyPr>
          <a:lstStyle/>
          <a:p>
            <a:r>
              <a:rPr lang="en-US" sz="2400" dirty="0"/>
              <a:t>1. Write a short note on simple box preparation.</a:t>
            </a:r>
          </a:p>
          <a:p>
            <a:r>
              <a:rPr lang="en-US" sz="2400" dirty="0"/>
              <a:t>2. Write in brief about cusp capping.</a:t>
            </a:r>
          </a:p>
          <a:p>
            <a:r>
              <a:rPr lang="en-US" sz="2400" dirty="0"/>
              <a:t>3. Short note on slot preparation.</a:t>
            </a:r>
          </a:p>
          <a:p>
            <a:r>
              <a:rPr lang="en-US" sz="2400" dirty="0"/>
              <a:t> </a:t>
            </a:r>
          </a:p>
        </p:txBody>
      </p:sp>
    </p:spTree>
    <p:extLst>
      <p:ext uri="{BB962C8B-B14F-4D97-AF65-F5344CB8AC3E}">
        <p14:creationId xmlns:p14="http://schemas.microsoft.com/office/powerpoint/2010/main" val="228740929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latin typeface="Times New Roman" panose="02020603050405020304" pitchFamily="18" charset="0"/>
                <a:cs typeface="Times New Roman" panose="02020603050405020304" pitchFamily="18" charset="0"/>
              </a:rPr>
              <a:t>REFERENCES</a:t>
            </a:r>
            <a:r>
              <a:rPr lang="en-US" dirty="0"/>
              <a:t> </a:t>
            </a:r>
            <a:br>
              <a:rPr lang="en-US" dirty="0"/>
            </a:br>
            <a:r>
              <a:rPr lang="en-US" sz="2200" b="1" dirty="0">
                <a:latin typeface="Times New Roman" panose="02020603050405020304" pitchFamily="18" charset="0"/>
                <a:cs typeface="Times New Roman" panose="02020603050405020304" pitchFamily="18" charset="0"/>
              </a:rPr>
              <a:t>NAME OF THE BOOK WITH EDITION AND PAGE NUMBERS </a:t>
            </a:r>
            <a:br>
              <a:rPr lang="en-US" sz="2200" b="1" dirty="0">
                <a:latin typeface="Times New Roman" panose="02020603050405020304" pitchFamily="18" charset="0"/>
                <a:cs typeface="Times New Roman" panose="02020603050405020304" pitchFamily="18" charset="0"/>
              </a:rPr>
            </a:br>
            <a:r>
              <a:rPr lang="en-US" sz="2200" b="1" dirty="0">
                <a:latin typeface="Times New Roman" panose="02020603050405020304" pitchFamily="18" charset="0"/>
                <a:cs typeface="Times New Roman" panose="02020603050405020304" pitchFamily="18" charset="0"/>
              </a:rPr>
              <a:t> ARTICLE ARE TO BE MENTIONED IF NEEDED</a:t>
            </a:r>
            <a:endParaRPr lang="en-US" sz="2200" dirty="0"/>
          </a:p>
        </p:txBody>
      </p:sp>
      <p:sp>
        <p:nvSpPr>
          <p:cNvPr id="3" name="Slide Number Placeholder 2"/>
          <p:cNvSpPr>
            <a:spLocks noGrp="1"/>
          </p:cNvSpPr>
          <p:nvPr>
            <p:ph type="sldNum" sz="quarter" idx="12"/>
          </p:nvPr>
        </p:nvSpPr>
        <p:spPr/>
        <p:txBody>
          <a:bodyPr/>
          <a:lstStyle/>
          <a:p>
            <a:fld id="{72795863-2509-495E-A4D3-2D1EB08AA326}" type="slidenum">
              <a:rPr lang="en-US" smtClean="0"/>
              <a:t>14</a:t>
            </a:fld>
            <a:endParaRPr lang="en-US"/>
          </a:p>
        </p:txBody>
      </p:sp>
      <p:sp>
        <p:nvSpPr>
          <p:cNvPr id="5" name="TextBox 4">
            <a:extLst>
              <a:ext uri="{FF2B5EF4-FFF2-40B4-BE49-F238E27FC236}">
                <a16:creationId xmlns:a16="http://schemas.microsoft.com/office/drawing/2014/main" xmlns="" id="{57FBA6F5-439B-989C-F49C-B97FD1F14CE1}"/>
              </a:ext>
            </a:extLst>
          </p:cNvPr>
          <p:cNvSpPr txBox="1"/>
          <p:nvPr/>
        </p:nvSpPr>
        <p:spPr>
          <a:xfrm>
            <a:off x="1451579" y="2493220"/>
            <a:ext cx="6102220" cy="369332"/>
          </a:xfrm>
          <a:prstGeom prst="rect">
            <a:avLst/>
          </a:prstGeom>
          <a:noFill/>
        </p:spPr>
        <p:txBody>
          <a:bodyPr wrap="square">
            <a:spAutoFit/>
          </a:bodyPr>
          <a:lstStyle/>
          <a:p>
            <a:r>
              <a:rPr lang="en-US" dirty="0"/>
              <a:t>STURDEVANTS 7TH EDITION </a:t>
            </a:r>
          </a:p>
        </p:txBody>
      </p:sp>
    </p:spTree>
    <p:extLst>
      <p:ext uri="{BB962C8B-B14F-4D97-AF65-F5344CB8AC3E}">
        <p14:creationId xmlns:p14="http://schemas.microsoft.com/office/powerpoint/2010/main" val="154612013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838200" y="4760686"/>
            <a:ext cx="10831286" cy="1414915"/>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r"/>
            <a:r>
              <a:rPr lang="en-US" dirty="0">
                <a:latin typeface="Times New Roman" panose="02020603050405020304" pitchFamily="18" charset="0"/>
                <a:cs typeface="Times New Roman" panose="02020603050405020304" pitchFamily="18" charset="0"/>
              </a:rPr>
              <a:t>THANK YOU </a:t>
            </a:r>
            <a:endParaRPr lang="en-US" dirty="0"/>
          </a:p>
        </p:txBody>
      </p:sp>
      <p:sp>
        <p:nvSpPr>
          <p:cNvPr id="2" name="Slide Number Placeholder 1"/>
          <p:cNvSpPr>
            <a:spLocks noGrp="1"/>
          </p:cNvSpPr>
          <p:nvPr>
            <p:ph type="sldNum" sz="quarter" idx="12"/>
          </p:nvPr>
        </p:nvSpPr>
        <p:spPr/>
        <p:txBody>
          <a:bodyPr/>
          <a:lstStyle/>
          <a:p>
            <a:fld id="{72795863-2509-495E-A4D3-2D1EB08AA326}" type="slidenum">
              <a:rPr lang="en-US" smtClean="0"/>
              <a:t>15</a:t>
            </a:fld>
            <a:endParaRPr lang="en-US"/>
          </a:p>
        </p:txBody>
      </p:sp>
    </p:spTree>
    <p:extLst>
      <p:ext uri="{BB962C8B-B14F-4D97-AF65-F5344CB8AC3E}">
        <p14:creationId xmlns:p14="http://schemas.microsoft.com/office/powerpoint/2010/main" val="32197896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1494971" y="609603"/>
            <a:ext cx="9260115" cy="1103091"/>
          </a:xfrm>
        </p:spPr>
        <p:txBody>
          <a:bodyPr>
            <a:normAutofit/>
          </a:bodyPr>
          <a:lstStyle/>
          <a:p>
            <a:r>
              <a:rPr lang="en-US" b="1" dirty="0">
                <a:solidFill>
                  <a:schemeClr val="tx1"/>
                </a:solidFill>
                <a:effectLst/>
                <a:latin typeface="Times New Roman" panose="02020603050405020304" pitchFamily="18" charset="0"/>
                <a:cs typeface="Times New Roman" panose="02020603050405020304" pitchFamily="18" charset="0"/>
              </a:rPr>
              <a:t>Specific learning Objectives </a:t>
            </a:r>
            <a:endParaRPr lang="en-US" sz="3100" b="1" dirty="0">
              <a:effectLst/>
              <a:latin typeface="Times New Roman" panose="02020603050405020304" pitchFamily="18" charset="0"/>
              <a:cs typeface="Times New Roman" panose="02020603050405020304" pitchFamily="18" charset="0"/>
            </a:endParaRPr>
          </a:p>
        </p:txBody>
      </p:sp>
      <p:graphicFrame>
        <p:nvGraphicFramePr>
          <p:cNvPr id="2" name="Table 1"/>
          <p:cNvGraphicFramePr>
            <a:graphicFrameLocks noGrp="1"/>
          </p:cNvGraphicFramePr>
          <p:nvPr>
            <p:extLst>
              <p:ext uri="{D42A27DB-BD31-4B8C-83A1-F6EECF244321}">
                <p14:modId xmlns:p14="http://schemas.microsoft.com/office/powerpoint/2010/main" val="1363912857"/>
              </p:ext>
            </p:extLst>
          </p:nvPr>
        </p:nvGraphicFramePr>
        <p:xfrm>
          <a:off x="711201" y="2612570"/>
          <a:ext cx="10232570" cy="1817996"/>
        </p:xfrm>
        <a:graphic>
          <a:graphicData uri="http://schemas.openxmlformats.org/drawingml/2006/table">
            <a:tbl>
              <a:tblPr firstRow="1" bandRow="1">
                <a:tableStyleId>{5C22544A-7EE6-4342-B048-85BDC9FD1C3A}</a:tableStyleId>
              </a:tblPr>
              <a:tblGrid>
                <a:gridCol w="2700665">
                  <a:extLst>
                    <a:ext uri="{9D8B030D-6E8A-4147-A177-3AD203B41FA5}">
                      <a16:colId xmlns:a16="http://schemas.microsoft.com/office/drawing/2014/main" xmlns="" val="946123654"/>
                    </a:ext>
                  </a:extLst>
                </a:gridCol>
                <a:gridCol w="4459236">
                  <a:extLst>
                    <a:ext uri="{9D8B030D-6E8A-4147-A177-3AD203B41FA5}">
                      <a16:colId xmlns:a16="http://schemas.microsoft.com/office/drawing/2014/main" xmlns="" val="2411658997"/>
                    </a:ext>
                  </a:extLst>
                </a:gridCol>
                <a:gridCol w="3072669">
                  <a:extLst>
                    <a:ext uri="{9D8B030D-6E8A-4147-A177-3AD203B41FA5}">
                      <a16:colId xmlns:a16="http://schemas.microsoft.com/office/drawing/2014/main" xmlns="" val="3411213719"/>
                    </a:ext>
                  </a:extLst>
                </a:gridCol>
              </a:tblGrid>
              <a:tr h="454499">
                <a:tc>
                  <a:txBody>
                    <a:bodyPr/>
                    <a:lstStyle/>
                    <a:p>
                      <a:r>
                        <a:rPr lang="en-US" dirty="0"/>
                        <a:t>Core areas* </a:t>
                      </a:r>
                    </a:p>
                  </a:txBody>
                  <a:tcPr/>
                </a:tc>
                <a:tc>
                  <a:txBody>
                    <a:bodyPr/>
                    <a:lstStyle/>
                    <a:p>
                      <a:r>
                        <a:rPr lang="en-US" dirty="0"/>
                        <a:t>Domain</a:t>
                      </a:r>
                      <a:r>
                        <a:rPr lang="en-US" baseline="0" dirty="0"/>
                        <a:t> **</a:t>
                      </a:r>
                      <a:endParaRPr lang="en-US" dirty="0"/>
                    </a:p>
                  </a:txBody>
                  <a:tcPr/>
                </a:tc>
                <a:tc>
                  <a:txBody>
                    <a:bodyPr/>
                    <a:lstStyle/>
                    <a:p>
                      <a:r>
                        <a:rPr lang="en-US" dirty="0"/>
                        <a:t>Category #</a:t>
                      </a:r>
                    </a:p>
                  </a:txBody>
                  <a:tcPr/>
                </a:tc>
                <a:extLst>
                  <a:ext uri="{0D108BD9-81ED-4DB2-BD59-A6C34878D82A}">
                    <a16:rowId xmlns:a16="http://schemas.microsoft.com/office/drawing/2014/main" xmlns="" val="868424398"/>
                  </a:ext>
                </a:extLst>
              </a:tr>
              <a:tr h="454499">
                <a:tc>
                  <a:txBody>
                    <a:bodyPr/>
                    <a:lstStyle/>
                    <a:p>
                      <a:r>
                        <a:rPr lang="en-US" dirty="0"/>
                        <a:t>Introduction </a:t>
                      </a:r>
                    </a:p>
                  </a:txBody>
                  <a:tcPr/>
                </a:tc>
                <a:tc>
                  <a:txBody>
                    <a:bodyPr/>
                    <a:lstStyle/>
                    <a:p>
                      <a:r>
                        <a:rPr lang="en-US" dirty="0"/>
                        <a:t>Cognitive </a:t>
                      </a:r>
                    </a:p>
                  </a:txBody>
                  <a:tcPr/>
                </a:tc>
                <a:tc>
                  <a:txBody>
                    <a:bodyPr/>
                    <a:lstStyle/>
                    <a:p>
                      <a:r>
                        <a:rPr lang="en-US" dirty="0"/>
                        <a:t>Must know</a:t>
                      </a:r>
                    </a:p>
                  </a:txBody>
                  <a:tcPr/>
                </a:tc>
                <a:extLst>
                  <a:ext uri="{0D108BD9-81ED-4DB2-BD59-A6C34878D82A}">
                    <a16:rowId xmlns:a16="http://schemas.microsoft.com/office/drawing/2014/main" xmlns="" val="3586572506"/>
                  </a:ext>
                </a:extLst>
              </a:tr>
              <a:tr h="454499">
                <a:tc>
                  <a:txBody>
                    <a:bodyPr/>
                    <a:lstStyle/>
                    <a:p>
                      <a:r>
                        <a:rPr lang="en-US" dirty="0"/>
                        <a:t>Method </a:t>
                      </a:r>
                    </a:p>
                  </a:txBody>
                  <a:tcPr/>
                </a:tc>
                <a:tc>
                  <a:txBody>
                    <a:bodyPr/>
                    <a:lstStyle/>
                    <a:p>
                      <a:r>
                        <a:rPr lang="en-US" dirty="0"/>
                        <a:t>Psychomotor </a:t>
                      </a:r>
                    </a:p>
                  </a:txBody>
                  <a:tcPr/>
                </a:tc>
                <a:tc>
                  <a:txBody>
                    <a:bodyPr/>
                    <a:lstStyle/>
                    <a:p>
                      <a:r>
                        <a:rPr lang="en-US" dirty="0"/>
                        <a:t>Must know </a:t>
                      </a:r>
                    </a:p>
                  </a:txBody>
                  <a:tcPr/>
                </a:tc>
                <a:extLst>
                  <a:ext uri="{0D108BD9-81ED-4DB2-BD59-A6C34878D82A}">
                    <a16:rowId xmlns:a16="http://schemas.microsoft.com/office/drawing/2014/main" xmlns="" val="2359924706"/>
                  </a:ext>
                </a:extLst>
              </a:tr>
              <a:tr h="454499">
                <a:tc>
                  <a:txBody>
                    <a:bodyPr/>
                    <a:lstStyle/>
                    <a:p>
                      <a:r>
                        <a:rPr lang="en-US" dirty="0"/>
                        <a:t>Armamentarium </a:t>
                      </a:r>
                    </a:p>
                  </a:txBody>
                  <a:tcPr/>
                </a:tc>
                <a:tc>
                  <a:txBody>
                    <a:bodyPr/>
                    <a:lstStyle/>
                    <a:p>
                      <a:r>
                        <a:rPr lang="en-US" dirty="0"/>
                        <a:t>Cognitive </a:t>
                      </a:r>
                    </a:p>
                  </a:txBody>
                  <a:tcPr/>
                </a:tc>
                <a:tc>
                  <a:txBody>
                    <a:bodyPr/>
                    <a:lstStyle/>
                    <a:p>
                      <a:r>
                        <a:rPr lang="en-US" dirty="0"/>
                        <a:t>Must know</a:t>
                      </a:r>
                    </a:p>
                  </a:txBody>
                  <a:tcPr/>
                </a:tc>
                <a:extLst>
                  <a:ext uri="{0D108BD9-81ED-4DB2-BD59-A6C34878D82A}">
                    <a16:rowId xmlns:a16="http://schemas.microsoft.com/office/drawing/2014/main" xmlns="" val="2577297493"/>
                  </a:ext>
                </a:extLst>
              </a:tr>
            </a:tbl>
          </a:graphicData>
        </a:graphic>
      </p:graphicFrame>
      <p:sp>
        <p:nvSpPr>
          <p:cNvPr id="3" name="TextBox 2"/>
          <p:cNvSpPr txBox="1"/>
          <p:nvPr/>
        </p:nvSpPr>
        <p:spPr>
          <a:xfrm>
            <a:off x="856343" y="4743275"/>
            <a:ext cx="8287656" cy="1815882"/>
          </a:xfrm>
          <a:prstGeom prst="rect">
            <a:avLst/>
          </a:prstGeom>
          <a:noFill/>
        </p:spPr>
        <p:txBody>
          <a:bodyPr wrap="square" rtlCol="0">
            <a:spAutoFit/>
          </a:bodyPr>
          <a:lstStyle/>
          <a:p>
            <a:pPr marL="285750" indent="-285750">
              <a:buFont typeface="Arial" panose="020B0604020202020204" pitchFamily="34" charset="0"/>
              <a:buChar char="•"/>
            </a:pPr>
            <a:r>
              <a:rPr lang="en-US" sz="2800" dirty="0"/>
              <a:t>*Subtopic of importance</a:t>
            </a:r>
          </a:p>
          <a:p>
            <a:pPr marL="285750" indent="-285750">
              <a:buFont typeface="Arial" panose="020B0604020202020204" pitchFamily="34" charset="0"/>
              <a:buChar char="•"/>
            </a:pPr>
            <a:r>
              <a:rPr lang="en-US" sz="2800" dirty="0"/>
              <a:t>**  Cognitive, Psychomotor   or Affective </a:t>
            </a:r>
          </a:p>
          <a:p>
            <a:pPr marL="285750" indent="-285750">
              <a:buFont typeface="Arial" panose="020B0604020202020204" pitchFamily="34" charset="0"/>
              <a:buChar char="•"/>
            </a:pPr>
            <a:r>
              <a:rPr lang="en-US" sz="2800" dirty="0"/>
              <a:t># Must know , Nice to know  &amp; Desire to know </a:t>
            </a:r>
          </a:p>
          <a:p>
            <a:r>
              <a:rPr lang="en-US" sz="2800" dirty="0"/>
              <a:t>( Table to be prepared as per the above format )</a:t>
            </a:r>
          </a:p>
        </p:txBody>
      </p:sp>
      <p:sp>
        <p:nvSpPr>
          <p:cNvPr id="4" name="Rectangle 3"/>
          <p:cNvSpPr/>
          <p:nvPr/>
        </p:nvSpPr>
        <p:spPr>
          <a:xfrm>
            <a:off x="1175656" y="1878767"/>
            <a:ext cx="9797143" cy="523220"/>
          </a:xfrm>
          <a:prstGeom prst="rect">
            <a:avLst/>
          </a:prstGeom>
        </p:spPr>
        <p:txBody>
          <a:bodyPr wrap="square">
            <a:spAutoFit/>
          </a:bodyPr>
          <a:lstStyle/>
          <a:p>
            <a:r>
              <a:rPr lang="en-US" sz="2800" b="1" dirty="0">
                <a:latin typeface="Times New Roman" panose="02020603050405020304" pitchFamily="18" charset="0"/>
                <a:cs typeface="Times New Roman" panose="02020603050405020304" pitchFamily="18" charset="0"/>
              </a:rPr>
              <a:t>At the end of this presentation the learner is expected to know ;</a:t>
            </a:r>
            <a:endParaRPr lang="en-US" sz="2800" dirty="0"/>
          </a:p>
        </p:txBody>
      </p:sp>
      <p:sp>
        <p:nvSpPr>
          <p:cNvPr id="5" name="Slide Number Placeholder 4"/>
          <p:cNvSpPr>
            <a:spLocks noGrp="1"/>
          </p:cNvSpPr>
          <p:nvPr>
            <p:ph type="sldNum" sz="quarter" idx="12"/>
          </p:nvPr>
        </p:nvSpPr>
        <p:spPr/>
        <p:txBody>
          <a:bodyPr/>
          <a:lstStyle/>
          <a:p>
            <a:fld id="{72795863-2509-495E-A4D3-2D1EB08AA326}" type="slidenum">
              <a:rPr lang="en-US" smtClean="0"/>
              <a:t>2</a:t>
            </a:fld>
            <a:endParaRPr lang="en-US"/>
          </a:p>
        </p:txBody>
      </p:sp>
    </p:spTree>
    <p:extLst>
      <p:ext uri="{BB962C8B-B14F-4D97-AF65-F5344CB8AC3E}">
        <p14:creationId xmlns:p14="http://schemas.microsoft.com/office/powerpoint/2010/main" val="39947178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xmlns="" id="{3A904F7C-A831-0AD9-CBEB-8ADF9280C0A1}"/>
              </a:ext>
            </a:extLst>
          </p:cNvPr>
          <p:cNvSpPr txBox="1"/>
          <p:nvPr/>
        </p:nvSpPr>
        <p:spPr>
          <a:xfrm>
            <a:off x="1539551" y="1222310"/>
            <a:ext cx="7977673" cy="4031873"/>
          </a:xfrm>
          <a:prstGeom prst="rect">
            <a:avLst/>
          </a:prstGeom>
          <a:noFill/>
        </p:spPr>
        <p:txBody>
          <a:bodyPr wrap="square" rtlCol="0">
            <a:spAutoFit/>
          </a:bodyPr>
          <a:lstStyle/>
          <a:p>
            <a:r>
              <a:rPr lang="en-US" sz="2800" dirty="0"/>
              <a:t>CONTENTS</a:t>
            </a:r>
          </a:p>
          <a:p>
            <a:endParaRPr lang="en-US" dirty="0"/>
          </a:p>
          <a:p>
            <a:endParaRPr lang="en-US" dirty="0"/>
          </a:p>
          <a:p>
            <a:pPr marL="285750" indent="-285750">
              <a:buFont typeface="Arial" panose="020B0604020202020204" pitchFamily="34" charset="0"/>
              <a:buChar char="•"/>
            </a:pPr>
            <a:r>
              <a:rPr lang="en-US" sz="2400" dirty="0"/>
              <a:t>SIMPLE BOX PREPARATION</a:t>
            </a:r>
          </a:p>
          <a:p>
            <a:pPr marL="285750" indent="-285750">
              <a:buFont typeface="Arial" panose="020B0604020202020204" pitchFamily="34" charset="0"/>
              <a:buChar char="•"/>
            </a:pPr>
            <a:r>
              <a:rPr lang="en-US" sz="2400" dirty="0"/>
              <a:t>SLOT PREPARATION</a:t>
            </a:r>
          </a:p>
          <a:p>
            <a:pPr marL="285750" indent="-285750">
              <a:buFont typeface="Arial" panose="020B0604020202020204" pitchFamily="34" charset="0"/>
              <a:buChar char="•"/>
            </a:pPr>
            <a:r>
              <a:rPr lang="en-US" sz="2400" dirty="0"/>
              <a:t>CONSERVATIVE DESIGNS</a:t>
            </a:r>
          </a:p>
          <a:p>
            <a:pPr marL="285750" indent="-285750">
              <a:buFont typeface="Arial" panose="020B0604020202020204" pitchFamily="34" charset="0"/>
              <a:buChar char="•"/>
            </a:pPr>
            <a:r>
              <a:rPr lang="en-US" sz="2400" dirty="0"/>
              <a:t>MODIFICATIONS TO PRESERVE AESTHETICS</a:t>
            </a:r>
          </a:p>
          <a:p>
            <a:pPr marL="285750" indent="-285750">
              <a:buFont typeface="Arial" panose="020B0604020202020204" pitchFamily="34" charset="0"/>
              <a:buChar char="•"/>
            </a:pPr>
            <a:r>
              <a:rPr lang="en-US" sz="2400" dirty="0"/>
              <a:t>MODIFICATIONS OF ROTATED TEETH</a:t>
            </a:r>
          </a:p>
          <a:p>
            <a:pPr marL="285750" indent="-285750">
              <a:buFont typeface="Arial" panose="020B0604020202020204" pitchFamily="34" charset="0"/>
              <a:buChar char="•"/>
            </a:pPr>
            <a:r>
              <a:rPr lang="en-US" sz="2400" dirty="0"/>
              <a:t>ADJOINING RESTORATIONS</a:t>
            </a:r>
          </a:p>
          <a:p>
            <a:pPr marL="285750" indent="-285750">
              <a:buFont typeface="Arial" panose="020B0604020202020204" pitchFamily="34" charset="0"/>
              <a:buChar char="•"/>
            </a:pPr>
            <a:r>
              <a:rPr lang="en-US" sz="2400" dirty="0"/>
              <a:t>MODIFICATIONS FOR ABUTMENT TOOTH</a:t>
            </a:r>
          </a:p>
          <a:p>
            <a:pPr marL="285750" indent="-285750">
              <a:buFont typeface="Arial" panose="020B0604020202020204" pitchFamily="34" charset="0"/>
              <a:buChar char="•"/>
            </a:pPr>
            <a:r>
              <a:rPr lang="en-US" sz="2400" dirty="0"/>
              <a:t>CUSP CAPPING</a:t>
            </a:r>
          </a:p>
        </p:txBody>
      </p:sp>
    </p:spTree>
    <p:extLst>
      <p:ext uri="{BB962C8B-B14F-4D97-AF65-F5344CB8AC3E}">
        <p14:creationId xmlns:p14="http://schemas.microsoft.com/office/powerpoint/2010/main" val="15318084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xmlns="" id="{016B3490-B85E-6CFF-9F4B-E3CECB208247}"/>
              </a:ext>
            </a:extLst>
          </p:cNvPr>
          <p:cNvPicPr>
            <a:picLocks noChangeAspect="1"/>
          </p:cNvPicPr>
          <p:nvPr/>
        </p:nvPicPr>
        <p:blipFill>
          <a:blip r:embed="rId2"/>
          <a:stretch>
            <a:fillRect/>
          </a:stretch>
        </p:blipFill>
        <p:spPr>
          <a:xfrm>
            <a:off x="1243772" y="1158834"/>
            <a:ext cx="4255377" cy="640135"/>
          </a:xfrm>
          <a:prstGeom prst="rect">
            <a:avLst/>
          </a:prstGeom>
        </p:spPr>
      </p:pic>
      <p:sp>
        <p:nvSpPr>
          <p:cNvPr id="5" name="TextBox 4">
            <a:extLst>
              <a:ext uri="{FF2B5EF4-FFF2-40B4-BE49-F238E27FC236}">
                <a16:creationId xmlns:a16="http://schemas.microsoft.com/office/drawing/2014/main" xmlns="" id="{D21F402C-6A36-235A-6922-141EC8AA2F59}"/>
              </a:ext>
            </a:extLst>
          </p:cNvPr>
          <p:cNvSpPr txBox="1"/>
          <p:nvPr/>
        </p:nvSpPr>
        <p:spPr>
          <a:xfrm>
            <a:off x="2211355" y="2212730"/>
            <a:ext cx="7623110" cy="3416320"/>
          </a:xfrm>
          <a:prstGeom prst="rect">
            <a:avLst/>
          </a:prstGeom>
          <a:noFill/>
        </p:spPr>
        <p:txBody>
          <a:bodyPr wrap="square">
            <a:spAutoFit/>
          </a:bodyPr>
          <a:lstStyle/>
          <a:p>
            <a:pPr marL="342900" indent="-342900">
              <a:buFont typeface="Arial" panose="020B0604020202020204" pitchFamily="34" charset="0"/>
              <a:buChar char="•"/>
            </a:pPr>
            <a:r>
              <a:rPr lang="en-US" sz="2400" dirty="0"/>
              <a:t>It consists of only a proximal box preparation without an occlusal step and minimum facial and lingual extensions . </a:t>
            </a:r>
          </a:p>
          <a:p>
            <a:pPr marL="342900" indent="-342900">
              <a:buFont typeface="Arial" panose="020B0604020202020204" pitchFamily="34" charset="0"/>
              <a:buChar char="•"/>
            </a:pPr>
            <a:r>
              <a:rPr lang="en-US" sz="2400" dirty="0"/>
              <a:t>It is indicated for a small proximal carious lesions in the absence of occlusal caries , moderate proximal caries, when there is narrow inter-proximal contact. </a:t>
            </a:r>
          </a:p>
          <a:p>
            <a:pPr marL="342900" indent="-342900">
              <a:buFont typeface="Arial" panose="020B0604020202020204" pitchFamily="34" charset="0"/>
              <a:buChar char="•"/>
            </a:pPr>
            <a:r>
              <a:rPr lang="en-US" sz="2400" dirty="0"/>
              <a:t>The facial and lingual walls converge occlusally to provide retention form. </a:t>
            </a:r>
          </a:p>
          <a:p>
            <a:pPr marL="342900" indent="-342900">
              <a:buFont typeface="Arial" panose="020B0604020202020204" pitchFamily="34" charset="0"/>
              <a:buChar char="•"/>
            </a:pPr>
            <a:r>
              <a:rPr lang="en-US" sz="2400" dirty="0"/>
              <a:t>For added retention </a:t>
            </a:r>
            <a:r>
              <a:rPr lang="en-US" sz="2400" dirty="0" err="1"/>
              <a:t>axiopulpal</a:t>
            </a:r>
            <a:r>
              <a:rPr lang="en-US" sz="2400" dirty="0"/>
              <a:t> grooves are placed gingivally.</a:t>
            </a:r>
          </a:p>
        </p:txBody>
      </p:sp>
    </p:spTree>
    <p:extLst>
      <p:ext uri="{BB962C8B-B14F-4D97-AF65-F5344CB8AC3E}">
        <p14:creationId xmlns:p14="http://schemas.microsoft.com/office/powerpoint/2010/main" val="9145058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xmlns="" id="{ACDC0203-BD14-C9E5-7BD7-3D4F64D7A46E}"/>
              </a:ext>
            </a:extLst>
          </p:cNvPr>
          <p:cNvSpPr txBox="1"/>
          <p:nvPr/>
        </p:nvSpPr>
        <p:spPr>
          <a:xfrm>
            <a:off x="1716833" y="1066123"/>
            <a:ext cx="6102220" cy="461665"/>
          </a:xfrm>
          <a:prstGeom prst="rect">
            <a:avLst/>
          </a:prstGeom>
          <a:noFill/>
        </p:spPr>
        <p:txBody>
          <a:bodyPr wrap="square">
            <a:spAutoFit/>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prstClr val="black"/>
                </a:solidFill>
                <a:effectLst/>
                <a:uLnTx/>
                <a:uFillTx/>
                <a:latin typeface="Gill Sans MT" panose="020B0502020104020203"/>
                <a:ea typeface="+mn-ea"/>
                <a:cs typeface="+mn-cs"/>
              </a:rPr>
              <a:t>SLOT PREPARATION</a:t>
            </a:r>
          </a:p>
        </p:txBody>
      </p:sp>
      <p:sp>
        <p:nvSpPr>
          <p:cNvPr id="7" name="TextBox 6">
            <a:extLst>
              <a:ext uri="{FF2B5EF4-FFF2-40B4-BE49-F238E27FC236}">
                <a16:creationId xmlns:a16="http://schemas.microsoft.com/office/drawing/2014/main" xmlns="" id="{62288E15-003D-C1A6-91A7-9C4895E8B986}"/>
              </a:ext>
            </a:extLst>
          </p:cNvPr>
          <p:cNvSpPr txBox="1"/>
          <p:nvPr/>
        </p:nvSpPr>
        <p:spPr>
          <a:xfrm>
            <a:off x="2379304" y="2066930"/>
            <a:ext cx="7175241" cy="3046988"/>
          </a:xfrm>
          <a:prstGeom prst="rect">
            <a:avLst/>
          </a:prstGeom>
          <a:noFill/>
        </p:spPr>
        <p:txBody>
          <a:bodyPr wrap="square">
            <a:spAutoFit/>
          </a:bodyPr>
          <a:lstStyle/>
          <a:p>
            <a:pPr marL="285750" indent="-285750">
              <a:buFont typeface="Arial" panose="020B0604020202020204" pitchFamily="34" charset="0"/>
              <a:buChar char="•"/>
            </a:pPr>
            <a:r>
              <a:rPr lang="en-US" sz="2400" dirty="0"/>
              <a:t>It is similar to class V amalgam cavity preparation except that it is done on the proximal surface of the tooth. It is indicated in proximal root surface caries with gingival recession. </a:t>
            </a:r>
          </a:p>
          <a:p>
            <a:endParaRPr lang="en-US" sz="2400" dirty="0"/>
          </a:p>
          <a:p>
            <a:pPr marL="285750" indent="-285750">
              <a:buFont typeface="Arial" panose="020B0604020202020204" pitchFamily="34" charset="0"/>
              <a:buChar char="•"/>
            </a:pPr>
            <a:r>
              <a:rPr lang="en-US" sz="2400" dirty="0"/>
              <a:t>The design is similar to that of the slot preparation except it is approached from the facial aspect without disturbing the contact area. </a:t>
            </a:r>
          </a:p>
        </p:txBody>
      </p:sp>
    </p:spTree>
    <p:extLst>
      <p:ext uri="{BB962C8B-B14F-4D97-AF65-F5344CB8AC3E}">
        <p14:creationId xmlns:p14="http://schemas.microsoft.com/office/powerpoint/2010/main" val="14191822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xmlns="" id="{0549E26C-39C9-87E0-4431-A1B101758AE1}"/>
              </a:ext>
            </a:extLst>
          </p:cNvPr>
          <p:cNvPicPr>
            <a:picLocks noChangeAspect="1"/>
          </p:cNvPicPr>
          <p:nvPr/>
        </p:nvPicPr>
        <p:blipFill>
          <a:blip r:embed="rId2"/>
          <a:stretch>
            <a:fillRect/>
          </a:stretch>
        </p:blipFill>
        <p:spPr>
          <a:xfrm>
            <a:off x="1269349" y="897577"/>
            <a:ext cx="4017612" cy="640135"/>
          </a:xfrm>
          <a:prstGeom prst="rect">
            <a:avLst/>
          </a:prstGeom>
        </p:spPr>
      </p:pic>
      <p:sp>
        <p:nvSpPr>
          <p:cNvPr id="5" name="TextBox 4">
            <a:extLst>
              <a:ext uri="{FF2B5EF4-FFF2-40B4-BE49-F238E27FC236}">
                <a16:creationId xmlns:a16="http://schemas.microsoft.com/office/drawing/2014/main" xmlns="" id="{90A49B7C-6882-C036-C643-9A7FD63FE9B2}"/>
              </a:ext>
            </a:extLst>
          </p:cNvPr>
          <p:cNvSpPr txBox="1"/>
          <p:nvPr/>
        </p:nvSpPr>
        <p:spPr>
          <a:xfrm>
            <a:off x="2118048" y="2200478"/>
            <a:ext cx="7016621" cy="3046988"/>
          </a:xfrm>
          <a:prstGeom prst="rect">
            <a:avLst/>
          </a:prstGeom>
          <a:noFill/>
        </p:spPr>
        <p:txBody>
          <a:bodyPr wrap="square">
            <a:spAutoFit/>
          </a:bodyPr>
          <a:lstStyle/>
          <a:p>
            <a:pPr marL="342900" indent="-342900">
              <a:buFont typeface="Arial" panose="020B0604020202020204" pitchFamily="34" charset="0"/>
              <a:buChar char="•"/>
            </a:pPr>
            <a:r>
              <a:rPr lang="en-US" sz="2400" dirty="0"/>
              <a:t>It is recommended in all posterior teeth where caries incidence is very low and all occlusal pits and fissures are not involved.</a:t>
            </a:r>
          </a:p>
          <a:p>
            <a:endParaRPr lang="en-US" sz="2400" dirty="0"/>
          </a:p>
          <a:p>
            <a:pPr marL="342900" indent="-342900">
              <a:buFont typeface="Arial" panose="020B0604020202020204" pitchFamily="34" charset="0"/>
              <a:buChar char="•"/>
            </a:pPr>
            <a:r>
              <a:rPr lang="en-US" sz="2400" dirty="0"/>
              <a:t> The conservative design preserves all the remaining sound tooth structures such as transverse ridge or oblique ridge and thereby protects the </a:t>
            </a:r>
            <a:r>
              <a:rPr lang="en-US" sz="2400" dirty="0" err="1"/>
              <a:t>cuspal</a:t>
            </a:r>
            <a:r>
              <a:rPr lang="en-US" sz="2400" dirty="0"/>
              <a:t> strength .</a:t>
            </a:r>
          </a:p>
        </p:txBody>
      </p:sp>
    </p:spTree>
    <p:extLst>
      <p:ext uri="{BB962C8B-B14F-4D97-AF65-F5344CB8AC3E}">
        <p14:creationId xmlns:p14="http://schemas.microsoft.com/office/powerpoint/2010/main" val="22214929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xmlns="" id="{92E564EE-707E-00BD-248D-5A426672A673}"/>
              </a:ext>
            </a:extLst>
          </p:cNvPr>
          <p:cNvPicPr>
            <a:picLocks noChangeAspect="1"/>
          </p:cNvPicPr>
          <p:nvPr/>
        </p:nvPicPr>
        <p:blipFill>
          <a:blip r:embed="rId2"/>
          <a:stretch>
            <a:fillRect/>
          </a:stretch>
        </p:blipFill>
        <p:spPr>
          <a:xfrm>
            <a:off x="1204177" y="1056198"/>
            <a:ext cx="6480610" cy="640135"/>
          </a:xfrm>
          <a:prstGeom prst="rect">
            <a:avLst/>
          </a:prstGeom>
        </p:spPr>
      </p:pic>
      <p:sp>
        <p:nvSpPr>
          <p:cNvPr id="5" name="TextBox 4">
            <a:extLst>
              <a:ext uri="{FF2B5EF4-FFF2-40B4-BE49-F238E27FC236}">
                <a16:creationId xmlns:a16="http://schemas.microsoft.com/office/drawing/2014/main" xmlns="" id="{BF04CAD9-F68E-D55E-0CAE-8555FA7388FA}"/>
              </a:ext>
            </a:extLst>
          </p:cNvPr>
          <p:cNvSpPr txBox="1"/>
          <p:nvPr/>
        </p:nvSpPr>
        <p:spPr>
          <a:xfrm>
            <a:off x="1987420" y="2164616"/>
            <a:ext cx="7193902" cy="3416320"/>
          </a:xfrm>
          <a:prstGeom prst="rect">
            <a:avLst/>
          </a:prstGeom>
          <a:noFill/>
        </p:spPr>
        <p:txBody>
          <a:bodyPr wrap="square">
            <a:spAutoFit/>
          </a:bodyPr>
          <a:lstStyle/>
          <a:p>
            <a:pPr marL="285750" indent="-285750">
              <a:buFont typeface="Arial" panose="020B0604020202020204" pitchFamily="34" charset="0"/>
              <a:buChar char="•"/>
            </a:pPr>
            <a:r>
              <a:rPr lang="en-US" sz="2400" dirty="0"/>
              <a:t>To preserve the esthetics in the critical area during a </a:t>
            </a:r>
            <a:r>
              <a:rPr lang="en-US" sz="2400" dirty="0" err="1"/>
              <a:t>mesio</a:t>
            </a:r>
            <a:r>
              <a:rPr lang="en-US" sz="2400" dirty="0"/>
              <a:t>-occlusal cavity preparation , the facial wall of the mesial box should be prepared straight , </a:t>
            </a:r>
            <a:r>
              <a:rPr lang="en-US" sz="2400" dirty="0" err="1"/>
              <a:t>i.e</a:t>
            </a:r>
            <a:r>
              <a:rPr lang="en-US" sz="2400" dirty="0"/>
              <a:t> parallel to the long axis of the tooth rather than gingivally divergent . </a:t>
            </a:r>
          </a:p>
          <a:p>
            <a:pPr marL="285750" indent="-285750">
              <a:buFont typeface="Arial" panose="020B0604020202020204" pitchFamily="34" charset="0"/>
              <a:buChar char="•"/>
            </a:pPr>
            <a:endParaRPr lang="en-US" sz="2400" dirty="0"/>
          </a:p>
          <a:p>
            <a:pPr marL="285750" indent="-285750">
              <a:buFont typeface="Arial" panose="020B0604020202020204" pitchFamily="34" charset="0"/>
              <a:buChar char="•"/>
            </a:pPr>
            <a:r>
              <a:rPr lang="en-US" sz="2400" dirty="0"/>
              <a:t>Another modification is to avoid breaking the facial contact whenever caries is limited only to the </a:t>
            </a:r>
            <a:r>
              <a:rPr lang="en-US" sz="2400" dirty="0" err="1"/>
              <a:t>mesio</a:t>
            </a:r>
            <a:r>
              <a:rPr lang="en-US" sz="2400" dirty="0"/>
              <a:t>-lingual </a:t>
            </a:r>
            <a:r>
              <a:rPr lang="en-US" sz="2400" dirty="0" err="1"/>
              <a:t>embrassure</a:t>
            </a:r>
            <a:r>
              <a:rPr lang="en-US" sz="2400" dirty="0"/>
              <a:t>.</a:t>
            </a:r>
          </a:p>
        </p:txBody>
      </p:sp>
    </p:spTree>
    <p:extLst>
      <p:ext uri="{BB962C8B-B14F-4D97-AF65-F5344CB8AC3E}">
        <p14:creationId xmlns:p14="http://schemas.microsoft.com/office/powerpoint/2010/main" val="1876163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xmlns="" id="{D07A0DDA-CD29-B901-C7C9-542D53D1099C}"/>
              </a:ext>
            </a:extLst>
          </p:cNvPr>
          <p:cNvPicPr>
            <a:picLocks noChangeAspect="1"/>
          </p:cNvPicPr>
          <p:nvPr/>
        </p:nvPicPr>
        <p:blipFill>
          <a:blip r:embed="rId2"/>
          <a:stretch>
            <a:fillRect/>
          </a:stretch>
        </p:blipFill>
        <p:spPr>
          <a:xfrm>
            <a:off x="1022325" y="1140173"/>
            <a:ext cx="5724640" cy="640135"/>
          </a:xfrm>
          <a:prstGeom prst="rect">
            <a:avLst/>
          </a:prstGeom>
        </p:spPr>
      </p:pic>
      <p:sp>
        <p:nvSpPr>
          <p:cNvPr id="5" name="TextBox 4">
            <a:extLst>
              <a:ext uri="{FF2B5EF4-FFF2-40B4-BE49-F238E27FC236}">
                <a16:creationId xmlns:a16="http://schemas.microsoft.com/office/drawing/2014/main" xmlns="" id="{61D9EF00-DF61-8DE6-8582-60F31A6F1996}"/>
              </a:ext>
            </a:extLst>
          </p:cNvPr>
          <p:cNvSpPr txBox="1"/>
          <p:nvPr/>
        </p:nvSpPr>
        <p:spPr>
          <a:xfrm>
            <a:off x="1894114" y="2598003"/>
            <a:ext cx="6102220" cy="830997"/>
          </a:xfrm>
          <a:prstGeom prst="rect">
            <a:avLst/>
          </a:prstGeom>
          <a:noFill/>
        </p:spPr>
        <p:txBody>
          <a:bodyPr wrap="square">
            <a:spAutoFit/>
          </a:bodyPr>
          <a:lstStyle/>
          <a:p>
            <a:pPr marL="285750" indent="-285750">
              <a:buFont typeface="Arial" panose="020B0604020202020204" pitchFamily="34" charset="0"/>
              <a:buChar char="•"/>
            </a:pPr>
            <a:r>
              <a:rPr lang="en-US" sz="2400" dirty="0"/>
              <a:t>Depending on the degree of rotation , the proximal box is displaced facially or lingually.</a:t>
            </a:r>
          </a:p>
        </p:txBody>
      </p:sp>
    </p:spTree>
    <p:extLst>
      <p:ext uri="{BB962C8B-B14F-4D97-AF65-F5344CB8AC3E}">
        <p14:creationId xmlns:p14="http://schemas.microsoft.com/office/powerpoint/2010/main" val="18634667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xmlns="" id="{44662BE9-399C-10EC-221A-4327F50ACBF3}"/>
              </a:ext>
            </a:extLst>
          </p:cNvPr>
          <p:cNvPicPr>
            <a:picLocks noChangeAspect="1"/>
          </p:cNvPicPr>
          <p:nvPr/>
        </p:nvPicPr>
        <p:blipFill>
          <a:blip r:embed="rId2"/>
          <a:stretch>
            <a:fillRect/>
          </a:stretch>
        </p:blipFill>
        <p:spPr>
          <a:xfrm>
            <a:off x="1165075" y="1009545"/>
            <a:ext cx="4468755" cy="640135"/>
          </a:xfrm>
          <a:prstGeom prst="rect">
            <a:avLst/>
          </a:prstGeom>
        </p:spPr>
      </p:pic>
      <p:sp>
        <p:nvSpPr>
          <p:cNvPr id="5" name="TextBox 4">
            <a:extLst>
              <a:ext uri="{FF2B5EF4-FFF2-40B4-BE49-F238E27FC236}">
                <a16:creationId xmlns:a16="http://schemas.microsoft.com/office/drawing/2014/main" xmlns="" id="{B8D7AF7D-5E33-A886-A6CA-438A858F290D}"/>
              </a:ext>
            </a:extLst>
          </p:cNvPr>
          <p:cNvSpPr txBox="1"/>
          <p:nvPr/>
        </p:nvSpPr>
        <p:spPr>
          <a:xfrm>
            <a:off x="2118049" y="2357639"/>
            <a:ext cx="6372808" cy="2308324"/>
          </a:xfrm>
          <a:prstGeom prst="rect">
            <a:avLst/>
          </a:prstGeom>
          <a:noFill/>
        </p:spPr>
        <p:txBody>
          <a:bodyPr wrap="square">
            <a:spAutoFit/>
          </a:bodyPr>
          <a:lstStyle/>
          <a:p>
            <a:pPr marL="342900" indent="-342900">
              <a:buFont typeface="Arial" panose="020B0604020202020204" pitchFamily="34" charset="0"/>
              <a:buChar char="•"/>
            </a:pPr>
            <a:r>
              <a:rPr lang="en-US" sz="2400" dirty="0"/>
              <a:t>The intersecting margins of the two restorations -should be at right angles . </a:t>
            </a:r>
          </a:p>
          <a:p>
            <a:endParaRPr lang="en-US" sz="2400" dirty="0"/>
          </a:p>
          <a:p>
            <a:pPr marL="342900" indent="-342900">
              <a:buFont typeface="Arial" panose="020B0604020202020204" pitchFamily="34" charset="0"/>
              <a:buChar char="•"/>
            </a:pPr>
            <a:r>
              <a:rPr lang="en-US" sz="2400" dirty="0"/>
              <a:t>Care should be taken so as to prepare the outline of the new cavity without weakening the amalgam margin of the existing restoration </a:t>
            </a:r>
          </a:p>
        </p:txBody>
      </p:sp>
    </p:spTree>
    <p:extLst>
      <p:ext uri="{BB962C8B-B14F-4D97-AF65-F5344CB8AC3E}">
        <p14:creationId xmlns:p14="http://schemas.microsoft.com/office/powerpoint/2010/main" val="2851414322"/>
      </p:ext>
    </p:extLst>
  </p:cSld>
  <p:clrMapOvr>
    <a:masterClrMapping/>
  </p:clrMapOvr>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43000" r="43000" b="10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Template/>
  <TotalTime>31</TotalTime>
  <Words>632</Words>
  <Application>Microsoft Office PowerPoint</Application>
  <PresentationFormat>Widescreen</PresentationFormat>
  <Paragraphs>79</Paragraphs>
  <Slides>15</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15</vt:i4>
      </vt:variant>
    </vt:vector>
  </HeadingPairs>
  <TitlesOfParts>
    <vt:vector size="21" baseType="lpstr">
      <vt:lpstr>Arial</vt:lpstr>
      <vt:lpstr>Book Antiqua</vt:lpstr>
      <vt:lpstr>Calibri</vt:lpstr>
      <vt:lpstr>Gill Sans MT</vt:lpstr>
      <vt:lpstr>Times New Roman</vt:lpstr>
      <vt:lpstr>Gallery</vt:lpstr>
      <vt:lpstr>PowerPoint Presentation</vt:lpstr>
      <vt:lpstr>Specific learning Objectives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TAKE HOME MESSEGE/ FOR THE TOPIC COVERED (SUMMARY)  </vt:lpstr>
      <vt:lpstr>Question &amp; Answer Session</vt:lpstr>
      <vt:lpstr>REFERENCES  NAME OF THE BOOK WITH EDITION AND PAGE NUMBERS   ARTICLE ARE TO BE MENTIONED IF NEEDED</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Monika Vidhani</dc:creator>
  <cp:lastModifiedBy>rungta</cp:lastModifiedBy>
  <cp:revision>2</cp:revision>
  <dcterms:created xsi:type="dcterms:W3CDTF">2022-09-11T16:02:25Z</dcterms:created>
  <dcterms:modified xsi:type="dcterms:W3CDTF">2023-03-14T05:48:32Z</dcterms:modified>
</cp:coreProperties>
</file>